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6" r:id="rId8"/>
    <p:sldId id="263" r:id="rId9"/>
    <p:sldId id="265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40" d="100"/>
          <a:sy n="40" d="100"/>
        </p:scale>
        <p:origin x="38" y="6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B38C57-9DF6-AC0A-5543-3FE1BC385B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B93E8F8-86B5-B600-51BE-81AD638661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8B041C-D3EB-70BA-469D-B950AB88E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201EC-6D47-4090-A673-EB549E386DA9}" type="datetimeFigureOut">
              <a:rPr lang="zh-CN" altLang="en-US" smtClean="0"/>
              <a:t>2023/8/19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BEADBD-2FEB-5AEA-06C3-6C62A7A71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EB0BBD1-778D-B72F-396F-8DDB81A54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C9205-61F2-4E2E-B1CF-5DCBC362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35786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F3DAC9-8B35-4339-F7AC-89672863AA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BE0FBEB-7E99-68A9-7C91-7D4FB3AE03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97D1DC9-3221-5A6E-DAAB-9E2CD8039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201EC-6D47-4090-A673-EB549E386DA9}" type="datetimeFigureOut">
              <a:rPr lang="zh-CN" altLang="en-US" smtClean="0"/>
              <a:t>2023/8/19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8C2442-B621-77C5-570D-90CE5AE04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418D8B-7390-0515-E056-4FB023A54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C9205-61F2-4E2E-B1CF-5DCBC362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6204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0FC45CB-C53A-CDC5-4505-F38795622F5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9DB9F04-D23E-ED4C-B01F-EAD9855F7C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44B831-12F0-E35A-C364-0435E296EC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201EC-6D47-4090-A673-EB549E386DA9}" type="datetimeFigureOut">
              <a:rPr lang="zh-CN" altLang="en-US" smtClean="0"/>
              <a:t>2023/8/19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AA8E5D-0B01-7EFD-5F71-8A673694B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5237C5-6FD3-3951-CB58-8B011C5C2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C9205-61F2-4E2E-B1CF-5DCBC362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232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C5A1B5-7AA6-25E0-82A0-CF2836E72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25504D-7117-1A6B-55DA-62477F51B6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2A902F-4056-AF97-149F-CDF06EA02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201EC-6D47-4090-A673-EB549E386DA9}" type="datetimeFigureOut">
              <a:rPr lang="zh-CN" altLang="en-US" smtClean="0"/>
              <a:t>2023/8/19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FB7A1B-CE0C-43D1-F5B9-F08909671C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C857343-2513-7E87-71AE-305EDCB28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C9205-61F2-4E2E-B1CF-5DCBC362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4209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7E02D0-2A2A-8260-665D-B8B6D5E8C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CEE28C3-C004-E783-9225-EA482BD347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CBA55DD-E4A7-25BB-2344-5058D4B82C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201EC-6D47-4090-A673-EB549E386DA9}" type="datetimeFigureOut">
              <a:rPr lang="zh-CN" altLang="en-US" smtClean="0"/>
              <a:t>2023/8/19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B14F57-7AD4-8C60-DE9D-BD5BD21B4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0A6597E-ED16-D25B-24BC-835954C22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C9205-61F2-4E2E-B1CF-5DCBC362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6838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FC8402-8B85-D94D-5D13-6F64B579BC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AB19EA-EC01-929F-6917-C0E90B35C9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94D83DC-598E-91CF-B254-5284F3ED4B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8EDC91F-E565-ABEA-AAA7-DB1586B0C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201EC-6D47-4090-A673-EB549E386DA9}" type="datetimeFigureOut">
              <a:rPr lang="zh-CN" altLang="en-US" smtClean="0"/>
              <a:t>2023/8/19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EBFBA46-5F12-B14E-5683-72F1919A36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FF1228E-7185-BEC3-ED86-B30C14838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C9205-61F2-4E2E-B1CF-5DCBC362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7173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19942A-6797-7F92-E71A-650663FBF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D2D0D9F-7D04-765A-5D07-7B44B53A90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6FE020D-0AEB-DE36-C709-5E9F2E6987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5520399-B98F-AD7A-F428-BFE0D59F8A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45E1F73-2B70-80DA-4FC1-437085CD42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BE948B1-44E3-B062-7744-240F1BF5B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201EC-6D47-4090-A673-EB549E386DA9}" type="datetimeFigureOut">
              <a:rPr lang="zh-CN" altLang="en-US" smtClean="0"/>
              <a:t>2023/8/19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70EBBFC-529E-9F90-F0BF-7FA2CC161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63C5D09-055E-201D-7A9D-8D8012B7C9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C9205-61F2-4E2E-B1CF-5DCBC362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4238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769A37-1E61-6A52-83C5-B1B2466A8A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44B99D0-C6CD-97DB-D599-C274BC7FB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201EC-6D47-4090-A673-EB549E386DA9}" type="datetimeFigureOut">
              <a:rPr lang="zh-CN" altLang="en-US" smtClean="0"/>
              <a:t>2023/8/19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BE630D4-59AA-9D13-09B6-F0BC131BC1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108E935-F878-A119-352B-627617D26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C9205-61F2-4E2E-B1CF-5DCBC362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690501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7E597FD-2E1F-DD86-FBAD-ED99622056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201EC-6D47-4090-A673-EB549E386DA9}" type="datetimeFigureOut">
              <a:rPr lang="zh-CN" altLang="en-US" smtClean="0"/>
              <a:t>2023/8/19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2ECA19C-3075-AF4D-D590-82E1C45343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5D62BAA-4470-F796-44AA-23C209BB2B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C9205-61F2-4E2E-B1CF-5DCBC362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14001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328028-B2D9-BAB7-738B-401D5A398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616298-4758-747A-D309-78308B8E4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B0DDCAC-9BB3-5880-3932-801FB669AD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6484A4A-EC98-1A8C-D4E2-D65C9C64D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201EC-6D47-4090-A673-EB549E386DA9}" type="datetimeFigureOut">
              <a:rPr lang="zh-CN" altLang="en-US" smtClean="0"/>
              <a:t>2023/8/19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AE6F3F-F6B3-C0AC-E280-91C307558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C9C889C-A5F6-9772-CB6F-2561D2ABC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C9205-61F2-4E2E-B1CF-5DCBC362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7365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4AA050-831A-7A8E-2D57-2018C5747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33DB647-0B8F-3B07-F48C-82E013A9AC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BA9F2EE-6382-DC25-2F72-770884F9CD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6F895F1-D2DB-1C52-7190-127D11BB8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C201EC-6D47-4090-A673-EB549E386DA9}" type="datetimeFigureOut">
              <a:rPr lang="zh-CN" altLang="en-US" smtClean="0"/>
              <a:t>2023/8/19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EF6A4A5-82A5-CD4C-A05A-A59D43AE1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C6D53F1-99FD-54AF-7FA4-49C7CA7D3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6C9205-61F2-4E2E-B1CF-5DCBC362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279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A81EBFB-90FF-897C-E15C-075FA042E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CEF46D8-591F-D3A8-511C-954D52E397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A22A34-FBE8-1851-5ECB-B52EA81D26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C201EC-6D47-4090-A673-EB549E386DA9}" type="datetimeFigureOut">
              <a:rPr lang="zh-CN" altLang="en-US" smtClean="0"/>
              <a:t>2023/8/19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ABB450D-A5A9-7579-9404-3A475C4FD4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42634F-E0C5-C068-6FE4-F2C7FE0697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6C9205-61F2-4E2E-B1CF-5DCBC3621B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12444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svg"/><Relationship Id="rId3" Type="http://schemas.openxmlformats.org/officeDocument/2006/relationships/image" Target="../media/image13.pn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svg"/><Relationship Id="rId5" Type="http://schemas.openxmlformats.org/officeDocument/2006/relationships/image" Target="../media/image15.png"/><Relationship Id="rId10" Type="http://schemas.openxmlformats.org/officeDocument/2006/relationships/image" Target="../media/image11.svg"/><Relationship Id="rId4" Type="http://schemas.openxmlformats.org/officeDocument/2006/relationships/image" Target="../media/image14.svg"/><Relationship Id="rId9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F1E0BAC-C972-8B3D-84EE-44C22C5C7E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zh-CN" altLang="en-US" sz="5400" dirty="0"/>
              <a:t>基于</a:t>
            </a:r>
            <a:r>
              <a:rPr lang="en-US" altLang="zh-CN" sz="5400" dirty="0"/>
              <a:t>ARM</a:t>
            </a:r>
            <a:r>
              <a:rPr lang="zh-CN" altLang="en-US" sz="5400" dirty="0"/>
              <a:t>处理器的智能游戏机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6AC9D05-5A65-E4E2-A407-30E472810D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棱镜项目组</a:t>
            </a:r>
            <a:r>
              <a:rPr lang="en-US" altLang="zh-CN" dirty="0"/>
              <a:t>CICC1164</a:t>
            </a:r>
            <a:r>
              <a:rPr lang="zh-CN" altLang="en-US" dirty="0"/>
              <a:t> 李宇轩 张岩 李铭杰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4E8CEE33-9B1C-37B0-919F-6D3864736323}"/>
              </a:ext>
            </a:extLst>
          </p:cNvPr>
          <p:cNvGrpSpPr/>
          <p:nvPr/>
        </p:nvGrpSpPr>
        <p:grpSpPr>
          <a:xfrm>
            <a:off x="10644637" y="46012"/>
            <a:ext cx="1507447" cy="887649"/>
            <a:chOff x="10769520" y="103162"/>
            <a:chExt cx="1507447" cy="887649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E1963396-24B7-DFD7-CAB7-AE3FA4CF22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9520" y="103162"/>
              <a:ext cx="1507447" cy="852035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E5D38310-8987-9044-BA3D-444F79B2FDE6}"/>
                </a:ext>
              </a:extLst>
            </p:cNvPr>
            <p:cNvSpPr/>
            <p:nvPr/>
          </p:nvSpPr>
          <p:spPr>
            <a:xfrm>
              <a:off x="11117792" y="945092"/>
              <a:ext cx="811741" cy="45719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819004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089927-F9E2-1BC9-EE9A-5672E2CA0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系统总体框图</a:t>
            </a:r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48657D3A-3307-A7B3-2F76-22E6CC6780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884735" y="1593005"/>
            <a:ext cx="6784144" cy="4522762"/>
          </a:xfr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4DCAEAF-9E3F-8C23-C1D0-6CCD00E31F7D}"/>
              </a:ext>
            </a:extLst>
          </p:cNvPr>
          <p:cNvSpPr txBox="1"/>
          <p:nvPr/>
        </p:nvSpPr>
        <p:spPr>
          <a:xfrm>
            <a:off x="865163" y="1355628"/>
            <a:ext cx="3704493" cy="4329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EG4S20 BG256</a:t>
            </a:r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WII </a:t>
            </a:r>
            <a:r>
              <a:rPr lang="zh-CN" altLang="en-US" sz="2400" dirty="0"/>
              <a:t>手柄 体感控制</a:t>
            </a:r>
            <a:endParaRPr lang="en-US" altLang="zh-CN" sz="2400" dirty="0"/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显示屏 </a:t>
            </a:r>
            <a:r>
              <a:rPr lang="en-US" altLang="zh-CN" sz="2400" dirty="0"/>
              <a:t>HDMI</a:t>
            </a:r>
            <a:r>
              <a:rPr lang="zh-CN" altLang="en-US" sz="2400" dirty="0"/>
              <a:t> 画面输出</a:t>
            </a:r>
            <a:endParaRPr lang="en-US" altLang="zh-CN" sz="2400" dirty="0"/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扬声器 </a:t>
            </a:r>
            <a:r>
              <a:rPr lang="en-US" altLang="zh-CN" sz="2400" dirty="0"/>
              <a:t>3.5mm </a:t>
            </a:r>
            <a:r>
              <a:rPr lang="zh-CN" altLang="en-US" sz="2400" dirty="0"/>
              <a:t>音频输出</a:t>
            </a:r>
            <a:endParaRPr lang="en-US" altLang="zh-CN" sz="2400" dirty="0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719CA437-A08C-5E9B-3A28-4921B845B9A4}"/>
              </a:ext>
            </a:extLst>
          </p:cNvPr>
          <p:cNvGrpSpPr/>
          <p:nvPr/>
        </p:nvGrpSpPr>
        <p:grpSpPr>
          <a:xfrm>
            <a:off x="10644637" y="46012"/>
            <a:ext cx="1507447" cy="887649"/>
            <a:chOff x="10769520" y="103162"/>
            <a:chExt cx="1507447" cy="887649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0DC4887B-D9B4-1E27-F9C9-7B850E0B59F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9520" y="103162"/>
              <a:ext cx="1507447" cy="852035"/>
            </a:xfrm>
            <a:prstGeom prst="rect">
              <a:avLst/>
            </a:prstGeom>
          </p:spPr>
        </p:pic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81B675A-ABE6-1FE4-E08E-447058BE6813}"/>
                </a:ext>
              </a:extLst>
            </p:cNvPr>
            <p:cNvSpPr/>
            <p:nvPr/>
          </p:nvSpPr>
          <p:spPr>
            <a:xfrm>
              <a:off x="11117792" y="945092"/>
              <a:ext cx="811741" cy="45719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718856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089927-F9E2-1BC9-EE9A-5672E2CA0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系统展示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4DCAEAF-9E3F-8C23-C1D0-6CCD00E31F7D}"/>
              </a:ext>
            </a:extLst>
          </p:cNvPr>
          <p:cNvSpPr txBox="1"/>
          <p:nvPr/>
        </p:nvSpPr>
        <p:spPr>
          <a:xfrm>
            <a:off x="865163" y="1355628"/>
            <a:ext cx="3718560" cy="3221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硬木课堂</a:t>
            </a:r>
            <a:r>
              <a:rPr lang="en-US" altLang="zh-CN" sz="2400" dirty="0"/>
              <a:t>EG4S20</a:t>
            </a:r>
            <a:r>
              <a:rPr lang="zh-CN" altLang="en-US" sz="2400" dirty="0"/>
              <a:t>核心板</a:t>
            </a:r>
            <a:endParaRPr lang="en-US" altLang="zh-CN" sz="2400" dirty="0"/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自制扩展板</a:t>
            </a:r>
            <a:endParaRPr lang="en-US" altLang="zh-CN" sz="2400" dirty="0"/>
          </a:p>
          <a:p>
            <a:pPr marL="285750" indent="-285750">
              <a:lnSpc>
                <a:spcPct val="3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自制产品外壳</a:t>
            </a:r>
            <a:endParaRPr lang="en-US" altLang="zh-CN" sz="2400" dirty="0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3D98181A-9568-A00F-63C6-F758DB166ADE}"/>
              </a:ext>
            </a:extLst>
          </p:cNvPr>
          <p:cNvGrpSpPr/>
          <p:nvPr/>
        </p:nvGrpSpPr>
        <p:grpSpPr>
          <a:xfrm>
            <a:off x="10644637" y="46012"/>
            <a:ext cx="1507447" cy="887649"/>
            <a:chOff x="10769520" y="103162"/>
            <a:chExt cx="1507447" cy="887649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13879E52-B41B-9C8B-C520-C0384FC7BC7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9520" y="103162"/>
              <a:ext cx="1507447" cy="852035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D12EB315-12A7-7F2C-6BA1-86E329AA2D71}"/>
                </a:ext>
              </a:extLst>
            </p:cNvPr>
            <p:cNvSpPr/>
            <p:nvPr/>
          </p:nvSpPr>
          <p:spPr>
            <a:xfrm>
              <a:off x="11117792" y="945092"/>
              <a:ext cx="811741" cy="45719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9" name="图形 8">
            <a:extLst>
              <a:ext uri="{FF2B5EF4-FFF2-40B4-BE49-F238E27FC236}">
                <a16:creationId xmlns:a16="http://schemas.microsoft.com/office/drawing/2014/main" id="{C9CF6663-77E3-8FF6-EA8C-0DACF739E8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88901" y="1948173"/>
            <a:ext cx="6765364" cy="3805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7975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089927-F9E2-1BC9-EE9A-5672E2CA0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系统架构</a:t>
            </a:r>
          </a:p>
        </p:txBody>
      </p:sp>
      <p:pic>
        <p:nvPicPr>
          <p:cNvPr id="9" name="内容占位符 8">
            <a:extLst>
              <a:ext uri="{FF2B5EF4-FFF2-40B4-BE49-F238E27FC236}">
                <a16:creationId xmlns:a16="http://schemas.microsoft.com/office/drawing/2014/main" id="{48657D3A-3307-A7B3-2F76-22E6CC6780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4884735" y="1593005"/>
            <a:ext cx="6784144" cy="4522762"/>
          </a:xfr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D4DCAEAF-9E3F-8C23-C1D0-6CCD00E31F7D}"/>
              </a:ext>
            </a:extLst>
          </p:cNvPr>
          <p:cNvSpPr txBox="1"/>
          <p:nvPr/>
        </p:nvSpPr>
        <p:spPr>
          <a:xfrm>
            <a:off x="919089" y="1688564"/>
            <a:ext cx="3650567" cy="39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硬件部分：实现需要复杂时序控制的部分，如显示编码等，将硬件状态控制封装为寄存器。</a:t>
            </a:r>
            <a:endParaRPr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软件部分：实现具体的游戏逻辑和游戏画面。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719CA437-A08C-5E9B-3A28-4921B845B9A4}"/>
              </a:ext>
            </a:extLst>
          </p:cNvPr>
          <p:cNvGrpSpPr/>
          <p:nvPr/>
        </p:nvGrpSpPr>
        <p:grpSpPr>
          <a:xfrm>
            <a:off x="10644637" y="46012"/>
            <a:ext cx="1507447" cy="887649"/>
            <a:chOff x="10769520" y="103162"/>
            <a:chExt cx="1507447" cy="887649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0DC4887B-D9B4-1E27-F9C9-7B850E0B59F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9520" y="103162"/>
              <a:ext cx="1507447" cy="852035"/>
            </a:xfrm>
            <a:prstGeom prst="rect">
              <a:avLst/>
            </a:prstGeom>
          </p:spPr>
        </p:pic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81B675A-ABE6-1FE4-E08E-447058BE6813}"/>
                </a:ext>
              </a:extLst>
            </p:cNvPr>
            <p:cNvSpPr/>
            <p:nvPr/>
          </p:nvSpPr>
          <p:spPr>
            <a:xfrm>
              <a:off x="11117792" y="945092"/>
              <a:ext cx="811741" cy="45719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7634570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089927-F9E2-1BC9-EE9A-5672E2CA0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设计亮点</a:t>
            </a:r>
            <a:r>
              <a:rPr lang="en-US" altLang="zh-CN" dirty="0"/>
              <a:t>1</a:t>
            </a:r>
            <a:r>
              <a:rPr lang="zh-CN" altLang="en-US" dirty="0"/>
              <a:t>：</a:t>
            </a:r>
            <a:r>
              <a:rPr lang="en-US" altLang="zh-CN" dirty="0"/>
              <a:t>HDMI</a:t>
            </a:r>
            <a:r>
              <a:rPr lang="zh-CN" altLang="en-US" dirty="0"/>
              <a:t>显示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4DCAEAF-9E3F-8C23-C1D0-6CCD00E31F7D}"/>
              </a:ext>
            </a:extLst>
          </p:cNvPr>
          <p:cNvSpPr txBox="1"/>
          <p:nvPr/>
        </p:nvSpPr>
        <p:spPr>
          <a:xfrm>
            <a:off x="919089" y="1624956"/>
            <a:ext cx="10320997" cy="4421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显示模块实现了</a:t>
            </a:r>
            <a:r>
              <a:rPr lang="en-US" altLang="zh-CN" sz="2400" dirty="0"/>
              <a:t>HDMI</a:t>
            </a:r>
            <a:r>
              <a:rPr lang="zh-CN" altLang="en-US" sz="2400" dirty="0"/>
              <a:t>编码和</a:t>
            </a:r>
            <a:r>
              <a:rPr lang="en-US" altLang="zh-CN" sz="2400" dirty="0"/>
              <a:t>VESA</a:t>
            </a:r>
            <a:r>
              <a:rPr lang="zh-CN" altLang="en-US" sz="2400" dirty="0"/>
              <a:t>时序，适用性好。</a:t>
            </a:r>
            <a:endParaRPr lang="en-US" altLang="zh-CN" sz="24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显示模块应用片上</a:t>
            </a:r>
            <a:r>
              <a:rPr lang="en-US" altLang="zh-CN" sz="2400" dirty="0"/>
              <a:t>SDRAM</a:t>
            </a:r>
            <a:r>
              <a:rPr lang="zh-CN" altLang="en-US" sz="2400" dirty="0"/>
              <a:t>资源作为显存。</a:t>
            </a:r>
            <a:endParaRPr lang="en-US" altLang="zh-CN" sz="24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显示由软件控制，灵活性高，游戏画面丰富。</a:t>
            </a:r>
            <a:endParaRPr lang="en-US" altLang="zh-CN" sz="24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显示分辨率</a:t>
            </a:r>
            <a:r>
              <a:rPr lang="en-US" altLang="zh-CN" sz="2400" dirty="0"/>
              <a:t>1024*600</a:t>
            </a:r>
            <a:r>
              <a:rPr lang="zh-CN" altLang="en-US" sz="2400" dirty="0"/>
              <a:t>。</a:t>
            </a:r>
            <a:endParaRPr lang="en-US" altLang="zh-CN" sz="24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显示引入</a:t>
            </a:r>
            <a:r>
              <a:rPr lang="en-US" altLang="zh-CN" sz="2400" dirty="0"/>
              <a:t>Ping Pong</a:t>
            </a:r>
            <a:r>
              <a:rPr lang="zh-CN" altLang="en-US" sz="2400" dirty="0"/>
              <a:t>机制，屏幕刷新无闪烁。</a:t>
            </a:r>
            <a:endParaRPr lang="en-US" altLang="zh-CN" sz="24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zh-CN" sz="2400" dirty="0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719CA437-A08C-5E9B-3A28-4921B845B9A4}"/>
              </a:ext>
            </a:extLst>
          </p:cNvPr>
          <p:cNvGrpSpPr/>
          <p:nvPr/>
        </p:nvGrpSpPr>
        <p:grpSpPr>
          <a:xfrm>
            <a:off x="10644637" y="46012"/>
            <a:ext cx="1507447" cy="887649"/>
            <a:chOff x="10769520" y="103162"/>
            <a:chExt cx="1507447" cy="887649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0DC4887B-D9B4-1E27-F9C9-7B850E0B59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9520" y="103162"/>
              <a:ext cx="1507447" cy="852035"/>
            </a:xfrm>
            <a:prstGeom prst="rect">
              <a:avLst/>
            </a:prstGeom>
          </p:spPr>
        </p:pic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81B675A-ABE6-1FE4-E08E-447058BE6813}"/>
                </a:ext>
              </a:extLst>
            </p:cNvPr>
            <p:cNvSpPr/>
            <p:nvPr/>
          </p:nvSpPr>
          <p:spPr>
            <a:xfrm>
              <a:off x="11117792" y="945092"/>
              <a:ext cx="811741" cy="45719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6" name="图形 5">
            <a:extLst>
              <a:ext uri="{FF2B5EF4-FFF2-40B4-BE49-F238E27FC236}">
                <a16:creationId xmlns:a16="http://schemas.microsoft.com/office/drawing/2014/main" id="{A6211A18-81D1-CEF6-F7CF-84530EAA1D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8255527" y="3926787"/>
            <a:ext cx="3533728" cy="2650296"/>
          </a:xfrm>
          <a:prstGeom prst="rect">
            <a:avLst/>
          </a:prstGeom>
        </p:spPr>
      </p:pic>
      <p:pic>
        <p:nvPicPr>
          <p:cNvPr id="8" name="图形 7">
            <a:extLst>
              <a:ext uri="{FF2B5EF4-FFF2-40B4-BE49-F238E27FC236}">
                <a16:creationId xmlns:a16="http://schemas.microsoft.com/office/drawing/2014/main" id="{F0F3629B-95AC-C729-A4AB-2810BFF457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951914" y="5487484"/>
            <a:ext cx="1055956" cy="1055956"/>
          </a:xfrm>
          <a:prstGeom prst="rect">
            <a:avLst/>
          </a:prstGeom>
        </p:spPr>
      </p:pic>
      <p:pic>
        <p:nvPicPr>
          <p:cNvPr id="11" name="图形 10">
            <a:extLst>
              <a:ext uri="{FF2B5EF4-FFF2-40B4-BE49-F238E27FC236}">
                <a16:creationId xmlns:a16="http://schemas.microsoft.com/office/drawing/2014/main" id="{C3AB4275-3AB4-0C02-F34B-AD297E63CC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3444240" y="5487484"/>
            <a:ext cx="1055956" cy="1055956"/>
          </a:xfrm>
          <a:prstGeom prst="rect">
            <a:avLst/>
          </a:prstGeom>
        </p:spPr>
      </p:pic>
      <p:pic>
        <p:nvPicPr>
          <p:cNvPr id="13" name="图形 12">
            <a:extLst>
              <a:ext uri="{FF2B5EF4-FFF2-40B4-BE49-F238E27FC236}">
                <a16:creationId xmlns:a16="http://schemas.microsoft.com/office/drawing/2014/main" id="{C78DE9BD-094C-11C6-4FBF-EA4E294B63E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6079587" y="5487484"/>
            <a:ext cx="1055956" cy="1055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7583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089927-F9E2-1BC9-EE9A-5672E2CA0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设计亮点</a:t>
            </a:r>
            <a:r>
              <a:rPr lang="en-US" altLang="zh-CN" dirty="0"/>
              <a:t>2</a:t>
            </a:r>
            <a:r>
              <a:rPr lang="zh-CN" altLang="en-US" dirty="0"/>
              <a:t>：</a:t>
            </a:r>
            <a:r>
              <a:rPr lang="en-US" altLang="zh-CN" dirty="0"/>
              <a:t>WII </a:t>
            </a:r>
            <a:r>
              <a:rPr lang="en-US" altLang="zh-CN" dirty="0" err="1"/>
              <a:t>Nunchunk</a:t>
            </a:r>
            <a:r>
              <a:rPr lang="zh-CN" altLang="en-US" dirty="0"/>
              <a:t>手柄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4DCAEAF-9E3F-8C23-C1D0-6CCD00E31F7D}"/>
              </a:ext>
            </a:extLst>
          </p:cNvPr>
          <p:cNvSpPr txBox="1"/>
          <p:nvPr/>
        </p:nvSpPr>
        <p:spPr>
          <a:xfrm>
            <a:off x="919089" y="1624956"/>
            <a:ext cx="10320997" cy="36831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WII </a:t>
            </a:r>
            <a:r>
              <a:rPr lang="en-US" altLang="zh-CN" sz="2400" dirty="0" err="1"/>
              <a:t>Nunchunk</a:t>
            </a:r>
            <a:r>
              <a:rPr lang="zh-CN" altLang="en-US" sz="2400" dirty="0"/>
              <a:t>手柄基于</a:t>
            </a:r>
            <a:r>
              <a:rPr lang="en-US" altLang="zh-CN" sz="2400" dirty="0"/>
              <a:t>IIC</a:t>
            </a:r>
            <a:r>
              <a:rPr lang="zh-CN" altLang="en-US" sz="2400" dirty="0"/>
              <a:t>协议，通过软件实现。</a:t>
            </a:r>
            <a:endParaRPr lang="en-US" altLang="zh-CN" sz="24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2</a:t>
            </a:r>
            <a:r>
              <a:rPr lang="zh-CN" altLang="en-US" sz="2400" dirty="0"/>
              <a:t>个按钮（</a:t>
            </a:r>
            <a:r>
              <a:rPr lang="en-US" altLang="zh-CN" sz="2400" dirty="0"/>
              <a:t>Z</a:t>
            </a:r>
            <a:r>
              <a:rPr lang="zh-CN" altLang="en-US" sz="2400" dirty="0"/>
              <a:t>按钮和</a:t>
            </a:r>
            <a:r>
              <a:rPr lang="en-US" altLang="zh-CN" sz="2400" dirty="0"/>
              <a:t>C</a:t>
            </a:r>
            <a:r>
              <a:rPr lang="zh-CN" altLang="en-US" sz="2400" dirty="0"/>
              <a:t>按钮）</a:t>
            </a:r>
            <a:endParaRPr lang="en-US" altLang="zh-CN" sz="24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2</a:t>
            </a:r>
            <a:r>
              <a:rPr lang="zh-CN" altLang="en-US" sz="2400" dirty="0"/>
              <a:t>轴摇杆（摇杆控制）</a:t>
            </a:r>
            <a:endParaRPr lang="en-US" altLang="zh-CN" sz="24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3</a:t>
            </a:r>
            <a:r>
              <a:rPr lang="zh-CN" altLang="en-US" sz="2400" dirty="0"/>
              <a:t>轴加速度传感器（体感控制）</a:t>
            </a:r>
            <a:endParaRPr lang="en-US" altLang="zh-CN" sz="24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智能化的交互体验</a:t>
            </a:r>
            <a:endParaRPr lang="en-US" altLang="zh-CN" sz="2400" dirty="0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719CA437-A08C-5E9B-3A28-4921B845B9A4}"/>
              </a:ext>
            </a:extLst>
          </p:cNvPr>
          <p:cNvGrpSpPr/>
          <p:nvPr/>
        </p:nvGrpSpPr>
        <p:grpSpPr>
          <a:xfrm>
            <a:off x="10644637" y="46012"/>
            <a:ext cx="1507447" cy="887649"/>
            <a:chOff x="10769520" y="103162"/>
            <a:chExt cx="1507447" cy="887649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0DC4887B-D9B4-1E27-F9C9-7B850E0B59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9520" y="103162"/>
              <a:ext cx="1507447" cy="852035"/>
            </a:xfrm>
            <a:prstGeom prst="rect">
              <a:avLst/>
            </a:prstGeom>
          </p:spPr>
        </p:pic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81B675A-ABE6-1FE4-E08E-447058BE6813}"/>
                </a:ext>
              </a:extLst>
            </p:cNvPr>
            <p:cNvSpPr/>
            <p:nvPr/>
          </p:nvSpPr>
          <p:spPr>
            <a:xfrm>
              <a:off x="11117792" y="945092"/>
              <a:ext cx="811741" cy="45719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97972847-73DD-E7ED-37F5-49AB12BD5A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31" b="93904" l="10000" r="90000">
                        <a14:foregroundMark x1="26000" y1="66962" x2="25250" y2="69420"/>
                        <a14:foregroundMark x1="26125" y1="78859" x2="25625" y2="75123"/>
                        <a14:foregroundMark x1="25750" y1="80138" x2="35000" y2="91544"/>
                        <a14:foregroundMark x1="35000" y1="91544" x2="41875" y2="93904"/>
                        <a14:foregroundMark x1="37625" y1="74926" x2="37625" y2="74926"/>
                        <a14:foregroundMark x1="38625" y1="73746" x2="32625" y2="83874"/>
                        <a14:foregroundMark x1="32625" y1="83874" x2="43375" y2="91150"/>
                        <a14:foregroundMark x1="43375" y1="91150" x2="57250" y2="92920"/>
                        <a14:foregroundMark x1="57250" y1="92920" x2="71125" y2="89577"/>
                        <a14:foregroundMark x1="71125" y1="89577" x2="74750" y2="86037"/>
                        <a14:foregroundMark x1="75625" y1="56932" x2="79500" y2="57424"/>
                        <a14:foregroundMark x1="75500" y1="56342" x2="80750" y2="56342"/>
                        <a14:foregroundMark x1="74875" y1="57424" x2="75250" y2="57227"/>
                        <a14:backgroundMark x1="56000" y1="80138" x2="60375" y2="8387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6545636" y="692361"/>
            <a:ext cx="4447273" cy="5653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58190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089927-F9E2-1BC9-EE9A-5672E2CA0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项目开源</a:t>
            </a: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719CA437-A08C-5E9B-3A28-4921B845B9A4}"/>
              </a:ext>
            </a:extLst>
          </p:cNvPr>
          <p:cNvGrpSpPr/>
          <p:nvPr/>
        </p:nvGrpSpPr>
        <p:grpSpPr>
          <a:xfrm>
            <a:off x="10644637" y="46012"/>
            <a:ext cx="1507447" cy="887649"/>
            <a:chOff x="10769520" y="103162"/>
            <a:chExt cx="1507447" cy="887649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0DC4887B-D9B4-1E27-F9C9-7B850E0B59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9520" y="103162"/>
              <a:ext cx="1507447" cy="852035"/>
            </a:xfrm>
            <a:prstGeom prst="rect">
              <a:avLst/>
            </a:prstGeom>
          </p:spPr>
        </p:pic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81B675A-ABE6-1FE4-E08E-447058BE6813}"/>
                </a:ext>
              </a:extLst>
            </p:cNvPr>
            <p:cNvSpPr/>
            <p:nvPr/>
          </p:nvSpPr>
          <p:spPr>
            <a:xfrm>
              <a:off x="11117792" y="945092"/>
              <a:ext cx="811741" cy="45719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6013F8FD-22B9-1EB2-AAE6-39BE063E380A}"/>
              </a:ext>
            </a:extLst>
          </p:cNvPr>
          <p:cNvSpPr txBox="1"/>
          <p:nvPr/>
        </p:nvSpPr>
        <p:spPr>
          <a:xfrm>
            <a:off x="801194" y="3198167"/>
            <a:ext cx="1038261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400" dirty="0">
                <a:latin typeface="Consolas" panose="020B0609020204030204" pitchFamily="49" charset="0"/>
              </a:rPr>
              <a:t>https://github.com/liyuxuan3003/PrismGC</a:t>
            </a:r>
            <a:endParaRPr lang="zh-CN" altLang="en-US" sz="2400" dirty="0"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5382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089927-F9E2-1BC9-EE9A-5672E2CA05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游戏设计：</a:t>
            </a:r>
            <a:r>
              <a:rPr lang="zh-CN" altLang="en-US" sz="4400" dirty="0"/>
              <a:t>无敌史莱姆大冒险</a:t>
            </a:r>
            <a:r>
              <a:rPr lang="en-US" altLang="zh-CN" sz="4400" dirty="0"/>
              <a:t> </a:t>
            </a:r>
            <a:endParaRPr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D4DCAEAF-9E3F-8C23-C1D0-6CCD00E31F7D}"/>
              </a:ext>
            </a:extLst>
          </p:cNvPr>
          <p:cNvSpPr txBox="1"/>
          <p:nvPr/>
        </p:nvSpPr>
        <p:spPr>
          <a:xfrm>
            <a:off x="900332" y="1442472"/>
            <a:ext cx="10320997" cy="294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Invincible Slime’s Adventure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创意核心玩法</a:t>
            </a:r>
            <a:endParaRPr lang="en-US" altLang="zh-CN" sz="24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精美游戏角色</a:t>
            </a:r>
            <a:endParaRPr lang="en-US" altLang="zh-CN" sz="2400" dirty="0"/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CN" altLang="en-US" sz="2400" dirty="0"/>
              <a:t>丰富关卡（多达</a:t>
            </a:r>
            <a:r>
              <a:rPr lang="en-US" altLang="zh-CN" sz="2400" dirty="0"/>
              <a:t>48</a:t>
            </a:r>
            <a:r>
              <a:rPr lang="zh-CN" altLang="en-US" sz="2400" dirty="0"/>
              <a:t>关！）</a:t>
            </a:r>
            <a:endParaRPr lang="en-US" altLang="zh-CN" sz="2400" dirty="0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719CA437-A08C-5E9B-3A28-4921B845B9A4}"/>
              </a:ext>
            </a:extLst>
          </p:cNvPr>
          <p:cNvGrpSpPr/>
          <p:nvPr/>
        </p:nvGrpSpPr>
        <p:grpSpPr>
          <a:xfrm>
            <a:off x="10644637" y="46012"/>
            <a:ext cx="1507447" cy="887649"/>
            <a:chOff x="10769520" y="103162"/>
            <a:chExt cx="1507447" cy="887649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0DC4887B-D9B4-1E27-F9C9-7B850E0B59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69520" y="103162"/>
              <a:ext cx="1507447" cy="852035"/>
            </a:xfrm>
            <a:prstGeom prst="rect">
              <a:avLst/>
            </a:prstGeom>
          </p:spPr>
        </p:pic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D81B675A-ABE6-1FE4-E08E-447058BE6813}"/>
                </a:ext>
              </a:extLst>
            </p:cNvPr>
            <p:cNvSpPr/>
            <p:nvPr/>
          </p:nvSpPr>
          <p:spPr>
            <a:xfrm>
              <a:off x="11117792" y="945092"/>
              <a:ext cx="811741" cy="45719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7" name="图形 6">
            <a:extLst>
              <a:ext uri="{FF2B5EF4-FFF2-40B4-BE49-F238E27FC236}">
                <a16:creationId xmlns:a16="http://schemas.microsoft.com/office/drawing/2014/main" id="{B02360A1-3907-3536-0EBF-FC5C2C341D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029450" y="2009801"/>
            <a:ext cx="4324350" cy="4324350"/>
          </a:xfrm>
          <a:prstGeom prst="rect">
            <a:avLst/>
          </a:prstGeom>
        </p:spPr>
      </p:pic>
      <p:pic>
        <p:nvPicPr>
          <p:cNvPr id="9" name="图形 8">
            <a:extLst>
              <a:ext uri="{FF2B5EF4-FFF2-40B4-BE49-F238E27FC236}">
                <a16:creationId xmlns:a16="http://schemas.microsoft.com/office/drawing/2014/main" id="{7824059F-8F53-CE6D-3D75-4059529B31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1013754" y="4678635"/>
            <a:ext cx="5354222" cy="1814240"/>
          </a:xfrm>
          <a:prstGeom prst="rect">
            <a:avLst/>
          </a:prstGeom>
        </p:spPr>
      </p:pic>
      <p:pic>
        <p:nvPicPr>
          <p:cNvPr id="11" name="图形 10">
            <a:extLst>
              <a:ext uri="{FF2B5EF4-FFF2-40B4-BE49-F238E27FC236}">
                <a16:creationId xmlns:a16="http://schemas.microsoft.com/office/drawing/2014/main" id="{D164BAAF-9105-02B4-C7A5-4C22793BDE0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/>
        </p:blipFill>
        <p:spPr>
          <a:xfrm>
            <a:off x="5117991" y="3371338"/>
            <a:ext cx="1354210" cy="1015658"/>
          </a:xfrm>
          <a:prstGeom prst="rect">
            <a:avLst/>
          </a:prstGeom>
        </p:spPr>
      </p:pic>
      <p:pic>
        <p:nvPicPr>
          <p:cNvPr id="13" name="图形 12">
            <a:extLst>
              <a:ext uri="{FF2B5EF4-FFF2-40B4-BE49-F238E27FC236}">
                <a16:creationId xmlns:a16="http://schemas.microsoft.com/office/drawing/2014/main" id="{2CFB40F9-2A5B-1D68-49C9-C1784BB903D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/>
        </p:blipFill>
        <p:spPr>
          <a:xfrm>
            <a:off x="8520597" y="496925"/>
            <a:ext cx="873472" cy="87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4610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379E3C-BEE7-3308-EDB8-FAF761ABA0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8000" dirty="0"/>
              <a:t>Thanks!</a:t>
            </a:r>
            <a:endParaRPr lang="zh-CN" altLang="en-US" sz="8000" dirty="0"/>
          </a:p>
        </p:txBody>
      </p:sp>
    </p:spTree>
    <p:extLst>
      <p:ext uri="{BB962C8B-B14F-4D97-AF65-F5344CB8AC3E}">
        <p14:creationId xmlns:p14="http://schemas.microsoft.com/office/powerpoint/2010/main" val="4882709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227</Words>
  <Application>Microsoft Office PowerPoint</Application>
  <PresentationFormat>宽屏</PresentationFormat>
  <Paragraphs>35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4" baseType="lpstr">
      <vt:lpstr>等线</vt:lpstr>
      <vt:lpstr>等线 Light</vt:lpstr>
      <vt:lpstr>Arial</vt:lpstr>
      <vt:lpstr>Consolas</vt:lpstr>
      <vt:lpstr>Office 主题​​</vt:lpstr>
      <vt:lpstr>基于ARM处理器的智能游戏机</vt:lpstr>
      <vt:lpstr>系统总体框图</vt:lpstr>
      <vt:lpstr>系统展示</vt:lpstr>
      <vt:lpstr>系统架构</vt:lpstr>
      <vt:lpstr>设计亮点1：HDMI显示</vt:lpstr>
      <vt:lpstr>设计亮点2：WII Nunchunk手柄</vt:lpstr>
      <vt:lpstr>项目开源</vt:lpstr>
      <vt:lpstr>游戏设计：无敌史莱姆大冒险 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基于ARM处理器的智能游戏机</dc:title>
  <dc:creator>宇轩 李</dc:creator>
  <cp:lastModifiedBy>宇轩 李</cp:lastModifiedBy>
  <cp:revision>17</cp:revision>
  <dcterms:created xsi:type="dcterms:W3CDTF">2023-07-19T16:38:33Z</dcterms:created>
  <dcterms:modified xsi:type="dcterms:W3CDTF">2023-08-19T03:42:59Z</dcterms:modified>
</cp:coreProperties>
</file>

<file path=docProps/thumbnail.jpeg>
</file>